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6" r:id="rId5"/>
    <p:sldId id="282" r:id="rId6"/>
    <p:sldId id="283" r:id="rId7"/>
    <p:sldId id="284" r:id="rId8"/>
    <p:sldId id="285" r:id="rId9"/>
    <p:sldId id="286" r:id="rId10"/>
    <p:sldId id="287" r:id="rId11"/>
    <p:sldId id="288" r:id="rId12"/>
    <p:sldId id="273" r:id="rId13"/>
    <p:sldId id="289" r:id="rId14"/>
    <p:sldId id="290" r:id="rId15"/>
    <p:sldId id="291" r:id="rId16"/>
    <p:sldId id="292" r:id="rId17"/>
    <p:sldId id="267" r:id="rId18"/>
    <p:sldId id="268" r:id="rId19"/>
    <p:sldId id="269" r:id="rId20"/>
    <p:sldId id="270" r:id="rId21"/>
    <p:sldId id="280" r:id="rId22"/>
    <p:sldId id="281" r:id="rId23"/>
    <p:sldId id="27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11/22/2022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Vessels</a:t>
            </a:r>
            <a:endParaRPr lang="ar-SA" dirty="0"/>
          </a:p>
        </p:txBody>
      </p:sp>
      <p:sp>
        <p:nvSpPr>
          <p:cNvPr id="3" name="Content Placeholder 2"/>
          <p:cNvSpPr>
            <a:spLocks noGrp="1"/>
          </p:cNvSpPr>
          <p:nvPr>
            <p:ph idx="1"/>
          </p:nvPr>
        </p:nvSpPr>
        <p:spPr/>
        <p:txBody>
          <a:bodyPr/>
          <a:lstStyle/>
          <a:p>
            <a:pPr algn="l">
              <a:buNone/>
            </a:pPr>
            <a:r>
              <a:rPr lang="en-US" dirty="0"/>
              <a:t>Vascular diseases are responsible for more morbidity and mortality than any other group of human diseases.</a:t>
            </a:r>
          </a:p>
          <a:p>
            <a:pPr algn="l">
              <a:buNone/>
            </a:pPr>
            <a:endParaRPr lang="en-US" dirty="0"/>
          </a:p>
          <a:p>
            <a:pPr algn="l">
              <a:buNone/>
            </a:pPr>
            <a:r>
              <a:rPr lang="en-US" dirty="0"/>
              <a:t>Vascular pathology result in disease via 2 principle mechanisms:</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b="1" dirty="0"/>
              <a:t>The response to injury hypothesis:</a:t>
            </a:r>
            <a:r>
              <a:rPr lang="en-US" dirty="0"/>
              <a:t> This hypothesis views the atherosclerosis as chronic inflammatory response of the arterial wall to endothelial injury.</a:t>
            </a:r>
          </a:p>
          <a:p>
            <a:endParaRPr lang="ar-SA" dirty="0"/>
          </a:p>
        </p:txBody>
      </p:sp>
      <p:pic>
        <p:nvPicPr>
          <p:cNvPr id="12290" name="Picture 2" descr="http://yourimt.com/images/277_ATHERO_4.jpg"/>
          <p:cNvPicPr>
            <a:picLocks noChangeAspect="1" noChangeArrowheads="1"/>
          </p:cNvPicPr>
          <p:nvPr/>
        </p:nvPicPr>
        <p:blipFill>
          <a:blip r:embed="rId2" cstate="print"/>
          <a:srcRect/>
          <a:stretch>
            <a:fillRect/>
          </a:stretch>
        </p:blipFill>
        <p:spPr bwMode="auto">
          <a:xfrm>
            <a:off x="1447800" y="3429000"/>
            <a:ext cx="5867400" cy="26384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1- Chronic endothelial injury with resultant endothelial dysfunction, increased permeability, leukocyte adhesion and thrombosis.</a:t>
            </a:r>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053BD-1388-0865-9F56-E9757BF9DBBD}"/>
              </a:ext>
            </a:extLst>
          </p:cNvPr>
          <p:cNvPicPr>
            <a:picLocks noChangeAspect="1"/>
          </p:cNvPicPr>
          <p:nvPr/>
        </p:nvPicPr>
        <p:blipFill>
          <a:blip r:embed="rId2"/>
          <a:stretch>
            <a:fillRect/>
          </a:stretch>
        </p:blipFill>
        <p:spPr>
          <a:xfrm>
            <a:off x="1600200" y="1359228"/>
            <a:ext cx="5943600" cy="41395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2-Accumilation of lipoprotein mainly LDL in the vessel wall.</a:t>
            </a:r>
          </a:p>
          <a:p>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3-Monocyte adhesion to the endothelium followed by migration into the intima and transformation into macrophages and foam cells.</a:t>
            </a:r>
          </a:p>
          <a:p>
            <a:pPr algn="l">
              <a:buNone/>
            </a:pP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4-Platelet adhesion</a:t>
            </a:r>
          </a:p>
          <a:p>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5-Factors released from activated platelets, macrophages and endothelium induces SMCs recruitment from media.</a:t>
            </a:r>
          </a:p>
          <a:p>
            <a:pPr algn="l">
              <a:buNone/>
            </a:pP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6- SMCs proliferation and ECM production.</a:t>
            </a:r>
          </a:p>
          <a:p>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endParaRPr lang="ar-SA" dirty="0"/>
          </a:p>
        </p:txBody>
      </p:sp>
      <p:sp>
        <p:nvSpPr>
          <p:cNvPr id="3" name="Content Placeholder 2"/>
          <p:cNvSpPr>
            <a:spLocks noGrp="1"/>
          </p:cNvSpPr>
          <p:nvPr>
            <p:ph idx="1"/>
          </p:nvPr>
        </p:nvSpPr>
        <p:spPr/>
        <p:txBody>
          <a:bodyPr/>
          <a:lstStyle/>
          <a:p>
            <a:pPr algn="l">
              <a:buNone/>
            </a:pPr>
            <a:r>
              <a:rPr lang="en-US" dirty="0"/>
              <a:t>7- Lipid accumulation both extracellularly and within the cells.</a:t>
            </a:r>
          </a:p>
          <a:p>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endParaRPr lang="ar-SA" dirty="0"/>
          </a:p>
        </p:txBody>
      </p:sp>
      <p:sp>
        <p:nvSpPr>
          <p:cNvPr id="3" name="Content Placeholder 2"/>
          <p:cNvSpPr>
            <a:spLocks noGrp="1"/>
          </p:cNvSpPr>
          <p:nvPr>
            <p:ph idx="1"/>
          </p:nvPr>
        </p:nvSpPr>
        <p:spPr/>
        <p:txBody>
          <a:bodyPr/>
          <a:lstStyle/>
          <a:p>
            <a:pPr algn="l">
              <a:buNone/>
            </a:pPr>
            <a:r>
              <a:rPr lang="en-US" dirty="0"/>
              <a:t>1- fatty streak: Are composed of lipid-filled foam cells but are not significantly raised and so does not affect the blood flow. They begin as multiple minute yellow flat spots which then coalesce into elongated streaks 1cm long and start to appear in the aorta of infants younger than 1 year.</a:t>
            </a:r>
          </a:p>
          <a:p>
            <a:pPr algn="l">
              <a:buNone/>
            </a:pP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buNone/>
            </a:pPr>
            <a:r>
              <a:rPr lang="en-US" dirty="0"/>
              <a:t>1-  Narrowing or complete obstruction---Progressive or sudden</a:t>
            </a:r>
          </a:p>
          <a:p>
            <a:pPr algn="l">
              <a:buNone/>
            </a:pPr>
            <a:r>
              <a:rPr lang="en-US" dirty="0"/>
              <a:t>2- Weakening----Dilatation or rupture.</a:t>
            </a:r>
            <a:endParaRPr lang="ar-SA" dirty="0"/>
          </a:p>
          <a:p>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endParaRPr lang="ar-SA" dirty="0"/>
          </a:p>
        </p:txBody>
      </p:sp>
      <p:sp>
        <p:nvSpPr>
          <p:cNvPr id="3" name="Content Placeholder 2"/>
          <p:cNvSpPr>
            <a:spLocks noGrp="1"/>
          </p:cNvSpPr>
          <p:nvPr>
            <p:ph idx="1"/>
          </p:nvPr>
        </p:nvSpPr>
        <p:spPr/>
        <p:txBody>
          <a:bodyPr/>
          <a:lstStyle/>
          <a:p>
            <a:pPr algn="l">
              <a:buNone/>
            </a:pPr>
            <a:r>
              <a:rPr lang="en-US" dirty="0"/>
              <a:t>2-Atherosclerotic plaques: Are raised masses protrude into the lumen and vary in size from 0.3 to 1.5cm, appear yellow white or red if thrombosis is superimposed. The most common sites are the lower abdominal aorta, coronary arteries, popliteal arteries, internal carotid arteries and vessels of circle of Willis.</a:t>
            </a:r>
          </a:p>
          <a:p>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nlm.nih.gov/medlineplus/ency/images/ency/fullsize/18018.jpg"/>
          <p:cNvPicPr>
            <a:picLocks noChangeAspect="1" noChangeArrowheads="1"/>
          </p:cNvPicPr>
          <p:nvPr/>
        </p:nvPicPr>
        <p:blipFill>
          <a:blip r:embed="rId2" cstate="print"/>
          <a:srcRect/>
          <a:stretch>
            <a:fillRect/>
          </a:stretch>
        </p:blipFill>
        <p:spPr bwMode="auto">
          <a:xfrm>
            <a:off x="1752600" y="1524000"/>
            <a:ext cx="6705600" cy="3581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pload.wikimedia.org/wikipedia/commons/thumb/f/f1/Atherosclerosis,_aorta,_gross_pathology_PHIL_846_lores.jpg/230px-Atherosclerosis,_aorta,_gross_pathology_PHIL_846_lores.jpg"/>
          <p:cNvPicPr>
            <a:picLocks noChangeAspect="1" noChangeArrowheads="1"/>
          </p:cNvPicPr>
          <p:nvPr/>
        </p:nvPicPr>
        <p:blipFill>
          <a:blip r:embed="rId2" cstate="print"/>
          <a:srcRect/>
          <a:stretch>
            <a:fillRect/>
          </a:stretch>
        </p:blipFill>
        <p:spPr bwMode="auto">
          <a:xfrm>
            <a:off x="2209800" y="838200"/>
            <a:ext cx="4191000" cy="495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endParaRPr lang="ar-SA" dirty="0"/>
          </a:p>
        </p:txBody>
      </p:sp>
      <p:sp>
        <p:nvSpPr>
          <p:cNvPr id="3" name="Content Placeholder 2"/>
          <p:cNvSpPr>
            <a:spLocks noGrp="1"/>
          </p:cNvSpPr>
          <p:nvPr>
            <p:ph idx="1"/>
          </p:nvPr>
        </p:nvSpPr>
        <p:spPr/>
        <p:txBody>
          <a:bodyPr>
            <a:normAutofit/>
          </a:bodyPr>
          <a:lstStyle/>
          <a:p>
            <a:pPr algn="ctr">
              <a:buNone/>
            </a:pPr>
            <a:r>
              <a:rPr lang="en-US" dirty="0"/>
              <a:t>   Atherosclerotic Plaque</a:t>
            </a:r>
          </a:p>
          <a:p>
            <a:pPr algn="l" rtl="1">
              <a:buNone/>
            </a:pPr>
            <a:r>
              <a:rPr lang="en-US" b="1" dirty="0"/>
              <a:t>1- Cells including: </a:t>
            </a:r>
            <a:r>
              <a:rPr lang="en-US" dirty="0"/>
              <a:t>SMCs, macrophages, and T cells.</a:t>
            </a:r>
          </a:p>
          <a:p>
            <a:pPr algn="l" rtl="1">
              <a:buNone/>
            </a:pPr>
            <a:r>
              <a:rPr lang="en-US" b="1" dirty="0"/>
              <a:t>2- ECM:</a:t>
            </a:r>
            <a:r>
              <a:rPr lang="en-US" dirty="0"/>
              <a:t> including collagen, elastic fibers and proteoglycans.</a:t>
            </a:r>
          </a:p>
          <a:p>
            <a:pPr algn="l" rtl="1">
              <a:buNone/>
            </a:pPr>
            <a:r>
              <a:rPr lang="en-US" b="1" dirty="0"/>
              <a:t>3- Intracellular and extracellular lipid.</a:t>
            </a:r>
          </a:p>
          <a:p>
            <a:pPr algn="l" rtl="1">
              <a:buNone/>
            </a:pPr>
            <a:r>
              <a:rPr lang="en-US" dirty="0"/>
              <a:t>The superficial layer is called fibrous cap and is composed of SMCs and dense collagen. Deep to it is soft necrotic area composed of lipid, debris and foam cells.</a:t>
            </a:r>
          </a:p>
          <a:p>
            <a:pPr algn="ctr"/>
            <a:endParaRPr lang="en-US" dirty="0"/>
          </a:p>
          <a:p>
            <a:pPr algn="ctr">
              <a:buNone/>
            </a:pP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endParaRPr lang="ar-SA" dirty="0"/>
          </a:p>
        </p:txBody>
      </p:sp>
      <p:sp>
        <p:nvSpPr>
          <p:cNvPr id="3" name="Content Placeholder 2"/>
          <p:cNvSpPr>
            <a:spLocks noGrp="1"/>
          </p:cNvSpPr>
          <p:nvPr>
            <p:ph idx="1"/>
          </p:nvPr>
        </p:nvSpPr>
        <p:spPr/>
        <p:txBody>
          <a:bodyPr/>
          <a:lstStyle/>
          <a:p>
            <a:pPr algn="l" rtl="1">
              <a:buNone/>
            </a:pPr>
            <a:r>
              <a:rPr lang="en-US" dirty="0"/>
              <a:t>1- Rupture, ulceration or erosion.</a:t>
            </a:r>
          </a:p>
          <a:p>
            <a:pPr algn="l" rtl="1">
              <a:buNone/>
            </a:pPr>
            <a:r>
              <a:rPr lang="en-US" dirty="0"/>
              <a:t>2-Hemorrhage.</a:t>
            </a:r>
          </a:p>
          <a:p>
            <a:pPr algn="l" rtl="1">
              <a:buNone/>
            </a:pPr>
            <a:r>
              <a:rPr lang="en-US" dirty="0"/>
              <a:t>3- Atheroembolism.</a:t>
            </a:r>
          </a:p>
          <a:p>
            <a:pPr algn="l" rtl="1">
              <a:buNone/>
            </a:pPr>
            <a:r>
              <a:rPr lang="en-US" dirty="0"/>
              <a:t>4- Aneurysmal formation</a:t>
            </a:r>
          </a:p>
          <a:p>
            <a:pPr algn="l"/>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Vessels</a:t>
            </a:r>
            <a:endParaRPr lang="ar-SA" dirty="0"/>
          </a:p>
        </p:txBody>
      </p:sp>
      <p:sp>
        <p:nvSpPr>
          <p:cNvPr id="3" name="Content Placeholder 2"/>
          <p:cNvSpPr>
            <a:spLocks noGrp="1"/>
          </p:cNvSpPr>
          <p:nvPr>
            <p:ph idx="1"/>
          </p:nvPr>
        </p:nvSpPr>
        <p:spPr>
          <a:xfrm>
            <a:off x="457200" y="1600200"/>
            <a:ext cx="4343400" cy="4525963"/>
          </a:xfrm>
        </p:spPr>
        <p:txBody>
          <a:bodyPr/>
          <a:lstStyle/>
          <a:p>
            <a:pPr algn="l">
              <a:buNone/>
            </a:pPr>
            <a:r>
              <a:rPr lang="en-US" dirty="0"/>
              <a:t>- Intima, media, adventitia</a:t>
            </a:r>
          </a:p>
          <a:p>
            <a:pPr algn="l">
              <a:buNone/>
            </a:pPr>
            <a:r>
              <a:rPr lang="en-US" dirty="0"/>
              <a:t>- Internal elastic lamina</a:t>
            </a:r>
          </a:p>
          <a:p>
            <a:pPr algn="l">
              <a:buNone/>
            </a:pPr>
            <a:r>
              <a:rPr lang="en-US" dirty="0"/>
              <a:t>- Fenestration</a:t>
            </a:r>
          </a:p>
          <a:p>
            <a:pPr algn="l">
              <a:buNone/>
            </a:pPr>
            <a:r>
              <a:rPr lang="en-US" dirty="0"/>
              <a:t>- </a:t>
            </a:r>
            <a:r>
              <a:rPr lang="en-US" dirty="0" err="1"/>
              <a:t>Vasa</a:t>
            </a:r>
            <a:r>
              <a:rPr lang="en-US" dirty="0"/>
              <a:t> </a:t>
            </a:r>
            <a:r>
              <a:rPr lang="en-US" dirty="0" err="1"/>
              <a:t>vasorum</a:t>
            </a:r>
            <a:endParaRPr lang="en-US" dirty="0"/>
          </a:p>
          <a:p>
            <a:pPr algn="l">
              <a:buNone/>
            </a:pPr>
            <a:r>
              <a:rPr lang="en-US" dirty="0"/>
              <a:t>- External elastic lamina</a:t>
            </a:r>
          </a:p>
        </p:txBody>
      </p:sp>
      <p:pic>
        <p:nvPicPr>
          <p:cNvPr id="1026" name="Picture 2" descr="http://images.radiopaedia.org/images/21153/3c503a80bfd516413a65ac8d3aae8d.jpg"/>
          <p:cNvPicPr>
            <a:picLocks noChangeAspect="1" noChangeArrowheads="1"/>
          </p:cNvPicPr>
          <p:nvPr/>
        </p:nvPicPr>
        <p:blipFill>
          <a:blip r:embed="rId2" cstate="print"/>
          <a:srcRect/>
          <a:stretch>
            <a:fillRect/>
          </a:stretch>
        </p:blipFill>
        <p:spPr bwMode="auto">
          <a:xfrm>
            <a:off x="4876800" y="1600200"/>
            <a:ext cx="3733800" cy="3657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Atherosclerosis (ATH)</a:t>
            </a:r>
            <a:endParaRPr lang="ar-SA" dirty="0"/>
          </a:p>
        </p:txBody>
      </p:sp>
      <p:sp>
        <p:nvSpPr>
          <p:cNvPr id="3" name="Content Placeholder 2"/>
          <p:cNvSpPr>
            <a:spLocks noGrp="1"/>
          </p:cNvSpPr>
          <p:nvPr>
            <p:ph idx="1"/>
          </p:nvPr>
        </p:nvSpPr>
        <p:spPr/>
        <p:txBody>
          <a:bodyPr/>
          <a:lstStyle/>
          <a:p>
            <a:pPr algn="l">
              <a:buNone/>
            </a:pPr>
            <a:r>
              <a:rPr lang="en-US" dirty="0"/>
              <a:t>Atherosclerosis is characterized by Intimal lesion called </a:t>
            </a:r>
            <a:r>
              <a:rPr lang="en-US" dirty="0" err="1"/>
              <a:t>atheromas</a:t>
            </a:r>
            <a:r>
              <a:rPr lang="en-US" dirty="0"/>
              <a:t> (</a:t>
            </a:r>
            <a:r>
              <a:rPr lang="en-US" dirty="0" err="1"/>
              <a:t>atheromatous</a:t>
            </a:r>
            <a:r>
              <a:rPr lang="en-US" dirty="0"/>
              <a:t> or atherosclerotic plaques), that protrude into the vascular </a:t>
            </a:r>
            <a:r>
              <a:rPr lang="en-US" dirty="0" err="1"/>
              <a:t>lumina</a:t>
            </a:r>
            <a:r>
              <a:rPr lang="en-US" dirty="0"/>
              <a:t>. An </a:t>
            </a:r>
            <a:r>
              <a:rPr lang="en-US" dirty="0" err="1"/>
              <a:t>atheromatous</a:t>
            </a:r>
            <a:r>
              <a:rPr lang="en-US" dirty="0"/>
              <a:t> plaque consists of a raised lesion with a soft, yellow, </a:t>
            </a:r>
            <a:r>
              <a:rPr lang="en-US" dirty="0" err="1"/>
              <a:t>grumous</a:t>
            </a:r>
            <a:r>
              <a:rPr lang="en-US" dirty="0"/>
              <a:t> core of lipid (mainly cholesterol) covered by a firm white fibrous cap. Besides obstructing the blood flow, atherosclerotic plaque weaken the underlying media.</a:t>
            </a:r>
          </a:p>
          <a:p>
            <a:pPr algn="l">
              <a:buNone/>
            </a:pP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a:buNone/>
            </a:pPr>
            <a:r>
              <a:rPr lang="en-US" dirty="0" err="1"/>
              <a:t>Atheroma</a:t>
            </a:r>
            <a:r>
              <a:rPr lang="en-US" dirty="0"/>
              <a:t>, </a:t>
            </a:r>
            <a:r>
              <a:rPr lang="en-US" dirty="0" err="1"/>
              <a:t>atheromatous</a:t>
            </a:r>
            <a:r>
              <a:rPr lang="en-US" dirty="0"/>
              <a:t> or </a:t>
            </a:r>
            <a:r>
              <a:rPr lang="en-US" dirty="0" err="1"/>
              <a:t>fibrofatty</a:t>
            </a:r>
            <a:r>
              <a:rPr lang="en-US" dirty="0"/>
              <a:t> plaque.</a:t>
            </a:r>
          </a:p>
          <a:p>
            <a:pPr algn="l">
              <a:buNone/>
            </a:pPr>
            <a:r>
              <a:rPr lang="en-US" dirty="0"/>
              <a:t>Epidemiologic data on ATH are expressed largely in terms of the incidence of the number of deaths caused by ischemic heart disease( IHD).</a:t>
            </a:r>
          </a:p>
          <a:p>
            <a:pPr>
              <a:buNone/>
            </a:pPr>
            <a:endParaRPr lang="en-US" dirty="0"/>
          </a:p>
          <a:p>
            <a:pPr>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Atherosclerosis ATH</a:t>
            </a:r>
            <a:endParaRPr lang="ar-SA" dirty="0"/>
          </a:p>
        </p:txBody>
      </p:sp>
      <p:sp>
        <p:nvSpPr>
          <p:cNvPr id="3" name="Content Placeholder 2"/>
          <p:cNvSpPr>
            <a:spLocks noGrp="1"/>
          </p:cNvSpPr>
          <p:nvPr>
            <p:ph idx="1"/>
          </p:nvPr>
        </p:nvSpPr>
        <p:spPr/>
        <p:txBody>
          <a:bodyPr/>
          <a:lstStyle/>
          <a:p>
            <a:pPr algn="l">
              <a:buNone/>
            </a:pPr>
            <a:r>
              <a:rPr lang="en-US" dirty="0"/>
              <a:t>Symptomatic atherosclerotic disease most often involves the arteries supplying  heart, brain, kidneys, and lower extremities. Myocardial infarction (Heart attack), cerebral infarction ( stroke) , aortic aneurysm, and peripheral vascular disease ( gangrene of the legs) are the major consequences of ATH. </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endParaRPr lang="ar-SA" dirty="0"/>
          </a:p>
        </p:txBody>
      </p:sp>
      <p:sp>
        <p:nvSpPr>
          <p:cNvPr id="3" name="Content Placeholder 2"/>
          <p:cNvSpPr>
            <a:spLocks noGrp="1"/>
          </p:cNvSpPr>
          <p:nvPr>
            <p:ph idx="1"/>
          </p:nvPr>
        </p:nvSpPr>
        <p:spPr/>
        <p:txBody>
          <a:bodyPr/>
          <a:lstStyle/>
          <a:p>
            <a:pPr algn="l">
              <a:buNone/>
            </a:pPr>
            <a:r>
              <a:rPr lang="en-US" dirty="0"/>
              <a:t>Atherosclerosis is common in developed countries than Central and South America, Africa and Asia.</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endParaRPr lang="ar-SA" dirty="0"/>
          </a:p>
        </p:txBody>
      </p:sp>
      <p:sp>
        <p:nvSpPr>
          <p:cNvPr id="3" name="Content Placeholder 2"/>
          <p:cNvSpPr>
            <a:spLocks noGrp="1"/>
          </p:cNvSpPr>
          <p:nvPr>
            <p:ph idx="1"/>
          </p:nvPr>
        </p:nvSpPr>
        <p:spPr/>
        <p:txBody>
          <a:bodyPr/>
          <a:lstStyle/>
          <a:p>
            <a:pPr algn="ctr">
              <a:buNone/>
            </a:pPr>
            <a:r>
              <a:rPr lang="en-US" dirty="0"/>
              <a:t>Constitutional Risk Factors</a:t>
            </a:r>
          </a:p>
          <a:p>
            <a:pPr algn="l">
              <a:buNone/>
            </a:pPr>
            <a:r>
              <a:rPr lang="en-US" dirty="0"/>
              <a:t>Age</a:t>
            </a:r>
          </a:p>
          <a:p>
            <a:pPr algn="l">
              <a:buNone/>
            </a:pPr>
            <a:r>
              <a:rPr lang="en-US" dirty="0"/>
              <a:t>Gender</a:t>
            </a:r>
          </a:p>
          <a:p>
            <a:pPr algn="l">
              <a:buNone/>
            </a:pPr>
            <a:r>
              <a:rPr lang="en-US" dirty="0"/>
              <a:t>Genetic factors.</a:t>
            </a:r>
          </a:p>
          <a:p>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Modifiable risk factors</a:t>
            </a:r>
            <a:endParaRPr lang="ar-SA" dirty="0"/>
          </a:p>
        </p:txBody>
      </p:sp>
      <p:sp>
        <p:nvSpPr>
          <p:cNvPr id="3" name="Content Placeholder 2"/>
          <p:cNvSpPr>
            <a:spLocks noGrp="1"/>
          </p:cNvSpPr>
          <p:nvPr>
            <p:ph idx="1"/>
          </p:nvPr>
        </p:nvSpPr>
        <p:spPr/>
        <p:txBody>
          <a:bodyPr/>
          <a:lstStyle/>
          <a:p>
            <a:pPr algn="l">
              <a:buNone/>
            </a:pPr>
            <a:r>
              <a:rPr lang="en-US" dirty="0"/>
              <a:t>Hyperlipidemia.</a:t>
            </a:r>
          </a:p>
          <a:p>
            <a:pPr algn="l">
              <a:buNone/>
            </a:pPr>
            <a:r>
              <a:rPr lang="en-US" dirty="0"/>
              <a:t>Hypertension</a:t>
            </a:r>
          </a:p>
          <a:p>
            <a:pPr algn="l">
              <a:buNone/>
            </a:pPr>
            <a:r>
              <a:rPr lang="en-US" dirty="0"/>
              <a:t>Cigarette smoking</a:t>
            </a:r>
          </a:p>
          <a:p>
            <a:pPr algn="l">
              <a:buNone/>
            </a:pPr>
            <a:r>
              <a:rPr lang="en-US" dirty="0"/>
              <a:t>Diabetes mellitus.</a:t>
            </a:r>
            <a:endParaRPr lang="ar-S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623</TotalTime>
  <Words>560</Words>
  <Application>Microsoft Office PowerPoint</Application>
  <PresentationFormat>On-screen Show (4:3)</PresentationFormat>
  <Paragraphs>61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Constantia</vt:lpstr>
      <vt:lpstr>Wingdings 2</vt:lpstr>
      <vt:lpstr>Flow</vt:lpstr>
      <vt:lpstr>Blood Vessels</vt:lpstr>
      <vt:lpstr>PowerPoint Presentation</vt:lpstr>
      <vt:lpstr>Normal Vessels</vt:lpstr>
      <vt:lpstr>Atherosclerosis (ATH)</vt:lpstr>
      <vt:lpstr>PowerPoint Presentation</vt:lpstr>
      <vt:lpstr>Atherosclerosis ATH</vt:lpstr>
      <vt:lpstr>Epidemiology</vt:lpstr>
      <vt:lpstr>Risk Factors</vt:lpstr>
      <vt:lpstr>Modifiable risk factors</vt:lpstr>
      <vt:lpstr>Pathogenesis</vt:lpstr>
      <vt:lpstr>Pathogenesis</vt:lpstr>
      <vt:lpstr>PowerPoint Presentation</vt:lpstr>
      <vt:lpstr>Pathogenesis</vt:lpstr>
      <vt:lpstr>Pathogenesis</vt:lpstr>
      <vt:lpstr>Pathogenesis</vt:lpstr>
      <vt:lpstr>Pathogenesis</vt:lpstr>
      <vt:lpstr>Pathogenesis</vt:lpstr>
      <vt:lpstr>Pathogenesis</vt:lpstr>
      <vt:lpstr>Morphology</vt:lpstr>
      <vt:lpstr>Morphology</vt:lpstr>
      <vt:lpstr>PowerPoint Presentation</vt:lpstr>
      <vt:lpstr>PowerPoint Presentation</vt:lpstr>
      <vt:lpstr>Morphology</vt:lpstr>
      <vt:lpstr>Complications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Saad Alomar</cp:lastModifiedBy>
  <cp:revision>35</cp:revision>
  <dcterms:created xsi:type="dcterms:W3CDTF">2006-08-16T00:00:00Z</dcterms:created>
  <dcterms:modified xsi:type="dcterms:W3CDTF">2022-11-22T08:27:28Z</dcterms:modified>
</cp:coreProperties>
</file>